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6" r:id="rId3"/>
    <p:sldId id="259" r:id="rId4"/>
    <p:sldId id="258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83" d="100"/>
          <a:sy n="83" d="100"/>
        </p:scale>
        <p:origin x="-183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47962-1AD2-455F-AB52-FBF157B9BF6C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1830B-7B56-4669-97FC-942148D520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66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La danse au Lycée Schweitzer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1830B-7B56-4669-97FC-942148D520C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310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609CACF-BFD8-436F-B83E-A2443C20AD49}" type="datetimeFigureOut">
              <a:rPr lang="fr-FR" smtClean="0"/>
              <a:t>06/06/16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985F7CB-D908-4A20-93E6-9B1405FCA247}" type="slidenum">
              <a:rPr lang="fr-FR" smtClean="0"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3.jp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194452" y="4077072"/>
            <a:ext cx="6995120" cy="22322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i="1" dirty="0" smtClean="0">
                <a:solidFill>
                  <a:srgbClr val="C00000"/>
                </a:solidFill>
              </a:rPr>
              <a:t>La section danse au lycée Schweitzer</a:t>
            </a:r>
            <a:endParaRPr lang="fr-FR" sz="4400" b="1" i="1" dirty="0">
              <a:solidFill>
                <a:srgbClr val="C0000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57" y="368660"/>
            <a:ext cx="8732910" cy="327636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3904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29"/>
    </mc:Choice>
    <mc:Fallback xmlns="">
      <p:transition spd="slow" advTm="5529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La </a:t>
            </a:r>
            <a:r>
              <a:rPr lang="fr-FR" b="1" dirty="0" smtClean="0"/>
              <a:t>danse </a:t>
            </a:r>
            <a:endParaRPr lang="fr-FR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32" y="214999"/>
            <a:ext cx="6414105" cy="5086209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60829" y="5301208"/>
            <a:ext cx="80025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>
                <a:latin typeface="Baskerville Old Face" panose="02020602080505020303" pitchFamily="18" charset="0"/>
              </a:rPr>
              <a:t>Il ne s’agit pas de former des danseurs professionnels mais</a:t>
            </a:r>
          </a:p>
          <a:p>
            <a:pPr algn="ctr"/>
            <a:r>
              <a:rPr lang="fr-FR" sz="2400" dirty="0" smtClean="0">
                <a:latin typeface="Baskerville Old Face" panose="02020602080505020303" pitchFamily="18" charset="0"/>
              </a:rPr>
              <a:t>d’apporter aux élèves une culture chorégraphique et artistique</a:t>
            </a:r>
            <a:endParaRPr lang="fr-FR" sz="2400" dirty="0">
              <a:latin typeface="Baskerville Old Face" panose="02020602080505020303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3489132"/>
      </p:ext>
    </p:extLst>
  </p:cSld>
  <p:clrMapOvr>
    <a:masterClrMapping/>
  </p:clrMapOvr>
  <p:transition xmlns:p14="http://schemas.microsoft.com/office/powerpoint/2010/main" spd="slow" advTm="3990">
    <p:pull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fr-FR" altLang="fr-FR" b="1" i="1" dirty="0" smtClean="0">
                <a:solidFill>
                  <a:schemeClr val="accent2">
                    <a:lumMod val="75000"/>
                  </a:schemeClr>
                </a:solidFill>
              </a:rPr>
              <a:t>Cette section vise trois objectifs: </a:t>
            </a:r>
            <a:br>
              <a:rPr lang="fr-FR" altLang="fr-FR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altLang="fr-FR" b="1" i="1" dirty="0" smtClean="0">
                <a:solidFill>
                  <a:srgbClr val="FF3300"/>
                </a:solidFill>
              </a:rPr>
              <a:t/>
            </a:r>
            <a:br>
              <a:rPr lang="fr-FR" altLang="fr-FR" b="1" i="1" dirty="0" smtClean="0">
                <a:solidFill>
                  <a:srgbClr val="FF3300"/>
                </a:solidFill>
              </a:rPr>
            </a:b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81" y="764704"/>
            <a:ext cx="8149899" cy="5790078"/>
          </a:xfrm>
        </p:spPr>
      </p:pic>
      <p:sp>
        <p:nvSpPr>
          <p:cNvPr id="5" name="ZoneTexte 4"/>
          <p:cNvSpPr txBox="1"/>
          <p:nvPr/>
        </p:nvSpPr>
        <p:spPr>
          <a:xfrm>
            <a:off x="611560" y="1324302"/>
            <a:ext cx="8129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- Poser des repères dans le monde de la danse : histoire, œuvres pratiques…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11559" y="1947343"/>
            <a:ext cx="7268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- Acquérir et développer des compétences pratiques dans le domaine de l’expression chorégraphique.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899592" y="30689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11559" y="2745794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- Développer sa connaissance et sa pratique de </a:t>
            </a:r>
            <a:r>
              <a:rPr lang="fr-FR" b="1" dirty="0" smtClean="0"/>
              <a:t>la danse, </a:t>
            </a:r>
            <a:r>
              <a:rPr lang="fr-FR" b="1" dirty="0" smtClean="0">
                <a:solidFill>
                  <a:schemeClr val="bg1"/>
                </a:solidFill>
              </a:rPr>
              <a:t>en la nourrissant d’éléments empruntés aux autres </a:t>
            </a:r>
            <a:r>
              <a:rPr lang="fr-FR" b="1" dirty="0" smtClean="0"/>
              <a:t>domaines</a:t>
            </a:r>
            <a:r>
              <a:rPr lang="fr-FR" b="1" dirty="0" smtClean="0">
                <a:solidFill>
                  <a:schemeClr val="bg1"/>
                </a:solidFill>
              </a:rPr>
              <a:t> de l’art</a:t>
            </a:r>
            <a:r>
              <a:rPr lang="fr-FR" b="1" dirty="0" smtClean="0"/>
              <a:t>.</a:t>
            </a:r>
            <a:endParaRPr lang="fr-FR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1195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566"/>
    </mc:Choice>
    <mc:Fallback xmlns="">
      <p:transition spd="slow" advTm="18566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748" y="620767"/>
            <a:ext cx="8208912" cy="6065338"/>
          </a:xfr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733230" y="0"/>
            <a:ext cx="7857256" cy="5676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/>
              <a:t>En seconde, première et terminale un enseignement facultatif art danse pour toutes les séries, L, ES, S et STMG</a:t>
            </a:r>
            <a:endParaRPr lang="fr-FR" sz="20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899592" y="4941168"/>
            <a:ext cx="6735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Deux heures hebdomadaires en cla</a:t>
            </a:r>
            <a:r>
              <a:rPr lang="fr-FR" sz="2000" b="1" dirty="0" smtClean="0">
                <a:solidFill>
                  <a:schemeClr val="bg1"/>
                </a:solidFill>
              </a:rPr>
              <a:t>sse de seconde </a:t>
            </a:r>
            <a:r>
              <a:rPr lang="fr-FR" sz="2000" b="1" dirty="0" smtClean="0"/>
              <a:t>, première et terminale avec un ateli</a:t>
            </a:r>
            <a:r>
              <a:rPr lang="fr-FR" sz="2000" b="1" dirty="0" smtClean="0">
                <a:solidFill>
                  <a:schemeClr val="bg1"/>
                </a:solidFill>
              </a:rPr>
              <a:t>er artistique.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499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90"/>
    </mc:Choice>
    <mc:Fallback xmlns="">
      <p:transition spd="slow" advTm="1259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25120"/>
            <a:ext cx="3024336" cy="3327984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17"/>
            <a:ext cx="4491672" cy="625669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-162272" y="3884171"/>
            <a:ext cx="6228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- École du spectateur : découverte et analyse de spectacles vivants.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7504" y="4604811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- Rencontre avec les artistes lors de conférences ou  répétitions publiques.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51520" y="5589240"/>
            <a:ext cx="489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bg1"/>
                </a:solidFill>
              </a:rPr>
              <a:t>- Mise en relation et projets artistiques avec les Arts Plastiques et les Arts du son.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148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95"/>
    </mc:Choice>
    <mc:Fallback xmlns="">
      <p:transition spd="slow" advTm="16795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i="1" dirty="0" smtClean="0">
                <a:solidFill>
                  <a:srgbClr val="C00000"/>
                </a:solidFill>
              </a:rPr>
              <a:t>Pour quels élèves ?</a:t>
            </a:r>
            <a:endParaRPr lang="fr-FR" i="1" dirty="0">
              <a:solidFill>
                <a:srgbClr val="C0000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815" y="1340768"/>
            <a:ext cx="8213057" cy="2952327"/>
          </a:xfrm>
        </p:spPr>
      </p:pic>
      <p:sp>
        <p:nvSpPr>
          <p:cNvPr id="5" name="ZoneTexte 4"/>
          <p:cNvSpPr txBox="1"/>
          <p:nvPr/>
        </p:nvSpPr>
        <p:spPr>
          <a:xfrm>
            <a:off x="909864" y="4571836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Tous les élèves de troisième </a:t>
            </a:r>
            <a:endParaRPr lang="fr-FR" sz="20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271208" y="5314036"/>
            <a:ext cx="669674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Filles ou garçons</a:t>
            </a:r>
          </a:p>
          <a:p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259632" y="5810780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Débutants, initiés ou experts</a:t>
            </a:r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271208" y="6272445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Motivés, curieux ou passionnés </a:t>
            </a:r>
            <a:endParaRPr lang="fr-FR" sz="2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466"/>
    </mc:Choice>
    <mc:Fallback xmlns="">
      <p:transition spd="slow" advTm="14466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Préparation à l’épreuve facultative Arts-danse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314" y="1600200"/>
            <a:ext cx="7105371" cy="4708525"/>
          </a:xfrm>
        </p:spPr>
      </p:pic>
      <p:sp>
        <p:nvSpPr>
          <p:cNvPr id="5" name="ZoneTexte 4"/>
          <p:cNvSpPr txBox="1"/>
          <p:nvPr/>
        </p:nvSpPr>
        <p:spPr>
          <a:xfrm>
            <a:off x="1115616" y="1844824"/>
            <a:ext cx="6192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Epreuve coefficient 2:</a:t>
            </a:r>
            <a:endParaRPr lang="fr-FR" sz="2000" b="1" i="1" dirty="0"/>
          </a:p>
        </p:txBody>
      </p:sp>
      <p:sp>
        <p:nvSpPr>
          <p:cNvPr id="6" name="ZoneTexte 5"/>
          <p:cNvSpPr txBox="1"/>
          <p:nvPr/>
        </p:nvSpPr>
        <p:spPr>
          <a:xfrm>
            <a:off x="3779912" y="2020771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- Une composition chorégraphique / 7 points</a:t>
            </a:r>
            <a:endParaRPr lang="fr-FR" sz="16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4860032" y="2446999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- Une improvisation</a:t>
            </a:r>
            <a:r>
              <a:rPr lang="fr-FR" b="1" dirty="0" smtClean="0"/>
              <a:t> / 6 points</a:t>
            </a:r>
            <a:endParaRPr lang="fr-FR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3923928" y="5157192"/>
            <a:ext cx="41044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- Un oral de culture artistique / 7 points</a:t>
            </a:r>
            <a:endParaRPr lang="fr-FR" sz="16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154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37"/>
    </mc:Choice>
    <mc:Fallback xmlns="">
      <p:transition spd="slow" advTm="16837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fr-FR" b="1" i="1" dirty="0" smtClean="0">
                <a:solidFill>
                  <a:srgbClr val="C00000"/>
                </a:solidFill>
              </a:rPr>
              <a:t>Nos partenaires: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874" y="908720"/>
            <a:ext cx="8905318" cy="5328592"/>
          </a:xfrm>
        </p:spPr>
      </p:pic>
      <p:sp>
        <p:nvSpPr>
          <p:cNvPr id="5" name="ZoneTexte 4"/>
          <p:cNvSpPr txBox="1"/>
          <p:nvPr/>
        </p:nvSpPr>
        <p:spPr>
          <a:xfrm>
            <a:off x="531881" y="4520070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- l’Opéra Nationale du Rhin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39552" y="5229200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- La Filature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39552" y="5877272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- Chorégraphes et danseurs professionnels associés aux projets.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103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82"/>
    </mc:Choice>
    <mc:Fallback xmlns="">
      <p:transition spd="slow" advTm="7682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3|4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3|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7|3.1|4.1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|2.5|2.6|1.1|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8|2.9|1.5|2.1|2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6|1.4|0.8|1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171</TotalTime>
  <Words>246</Words>
  <Application>Microsoft Macintosh PowerPoint</Application>
  <PresentationFormat>Présentation à l'écran (4:3)</PresentationFormat>
  <Paragraphs>30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Apex</vt:lpstr>
      <vt:lpstr>Présentation PowerPoint</vt:lpstr>
      <vt:lpstr>La</vt:lpstr>
      <vt:lpstr>Cette section vise trois objectifs:   </vt:lpstr>
      <vt:lpstr>Présentation PowerPoint</vt:lpstr>
      <vt:lpstr>Présentation PowerPoint</vt:lpstr>
      <vt:lpstr>Pour quels élèves ?</vt:lpstr>
      <vt:lpstr>Préparation à l’épreuve facultative Arts-danse</vt:lpstr>
      <vt:lpstr>Nos partenaires: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</dc:title>
  <dc:creator>marjorie</dc:creator>
  <cp:lastModifiedBy>Corinne Kesser</cp:lastModifiedBy>
  <cp:revision>20</cp:revision>
  <dcterms:created xsi:type="dcterms:W3CDTF">2016-02-21T11:59:01Z</dcterms:created>
  <dcterms:modified xsi:type="dcterms:W3CDTF">2016-06-06T20:15:20Z</dcterms:modified>
</cp:coreProperties>
</file>